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33" d="100"/>
          <a:sy n="33" d="100"/>
        </p:scale>
        <p:origin x="2178" y="954"/>
      </p:cViewPr>
      <p:guideLst/>
    </p:cSldViewPr>
  </p:slideViewPr>
  <p:notesTextViewPr>
    <p:cViewPr>
      <p:scale>
        <a:sx n="1" d="1"/>
        <a:sy n="1" d="1"/>
      </p:scale>
      <p:origin x="0" y="-21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8F6DEF-596C-4333-832D-E2F1CB6A20AB}" type="datetimeFigureOut">
              <a:rPr lang="en-KE" smtClean="0"/>
              <a:t>14/04/2021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03E151-B878-4DA3-A65E-DBB79F15C3ED}" type="slidenum">
              <a:rPr lang="en-KE" smtClean="0"/>
              <a:t>‹#›</a:t>
            </a:fld>
            <a:endParaRPr lang="en-KE"/>
          </a:p>
        </p:txBody>
      </p:sp>
    </p:spTree>
    <p:extLst>
      <p:ext uri="{BB962C8B-B14F-4D97-AF65-F5344CB8AC3E}">
        <p14:creationId xmlns:p14="http://schemas.microsoft.com/office/powerpoint/2010/main" val="4107290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bill of rights grants the citizens with civil rights like freedom of speech, press and religion and clears any limitation in judiciary system and other proceedings. The bill of rights declares that all the powers are not given to the government.</a:t>
            </a:r>
            <a:endParaRPr lang="en-KE" dirty="0"/>
          </a:p>
        </p:txBody>
      </p:sp>
      <p:sp>
        <p:nvSpPr>
          <p:cNvPr id="4" name="Slide Number Placeholder 3"/>
          <p:cNvSpPr>
            <a:spLocks noGrp="1"/>
          </p:cNvSpPr>
          <p:nvPr>
            <p:ph type="sldNum" sz="quarter" idx="5"/>
          </p:nvPr>
        </p:nvSpPr>
        <p:spPr/>
        <p:txBody>
          <a:bodyPr/>
          <a:lstStyle/>
          <a:p>
            <a:fld id="{D303E151-B878-4DA3-A65E-DBB79F15C3ED}" type="slidenum">
              <a:rPr lang="en-KE" smtClean="0"/>
              <a:t>2</a:t>
            </a:fld>
            <a:endParaRPr lang="en-KE"/>
          </a:p>
        </p:txBody>
      </p:sp>
    </p:spTree>
    <p:extLst>
      <p:ext uri="{BB962C8B-B14F-4D97-AF65-F5344CB8AC3E}">
        <p14:creationId xmlns:p14="http://schemas.microsoft.com/office/powerpoint/2010/main" val="3365075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most important thing in the society is to ensure that law and enforcement is the fundamental right of the citizens. The laws in the bill of rights ensure that the accused have a good opportunity to be respond to charges against them. The ACLU was introduced in the time of social unrest where police and political protestors were very much in occurrence.</a:t>
            </a:r>
            <a:endParaRPr lang="en-KE" dirty="0"/>
          </a:p>
        </p:txBody>
      </p:sp>
      <p:sp>
        <p:nvSpPr>
          <p:cNvPr id="4" name="Slide Number Placeholder 3"/>
          <p:cNvSpPr>
            <a:spLocks noGrp="1"/>
          </p:cNvSpPr>
          <p:nvPr>
            <p:ph type="sldNum" sz="quarter" idx="5"/>
          </p:nvPr>
        </p:nvSpPr>
        <p:spPr/>
        <p:txBody>
          <a:bodyPr/>
          <a:lstStyle/>
          <a:p>
            <a:fld id="{D303E151-B878-4DA3-A65E-DBB79F15C3ED}" type="slidenum">
              <a:rPr lang="en-KE" smtClean="0"/>
              <a:t>3</a:t>
            </a:fld>
            <a:endParaRPr lang="en-KE"/>
          </a:p>
        </p:txBody>
      </p:sp>
    </p:spTree>
    <p:extLst>
      <p:ext uri="{BB962C8B-B14F-4D97-AF65-F5344CB8AC3E}">
        <p14:creationId xmlns:p14="http://schemas.microsoft.com/office/powerpoint/2010/main" val="2369637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first Amendment was adopted along with other amendments that make up the bill of rights. This is a written document that protects the U.S citizens on civil liberties. Freedom of speech gives the American citizens the right of expression without worrying about governments action against them. The freedom of press allows the citizens to express themselves through media. Freedom of religion prohibits government from favouring any religion or establishing a state religion. Lastly the freedom of peaceful protests gives the citizen the freedom to assemble and protest peacefully.</a:t>
            </a:r>
            <a:endParaRPr lang="en-KE" dirty="0"/>
          </a:p>
        </p:txBody>
      </p:sp>
      <p:sp>
        <p:nvSpPr>
          <p:cNvPr id="4" name="Slide Number Placeholder 3"/>
          <p:cNvSpPr>
            <a:spLocks noGrp="1"/>
          </p:cNvSpPr>
          <p:nvPr>
            <p:ph type="sldNum" sz="quarter" idx="5"/>
          </p:nvPr>
        </p:nvSpPr>
        <p:spPr/>
        <p:txBody>
          <a:bodyPr/>
          <a:lstStyle/>
          <a:p>
            <a:fld id="{D303E151-B878-4DA3-A65E-DBB79F15C3ED}" type="slidenum">
              <a:rPr lang="en-KE" smtClean="0"/>
              <a:t>4</a:t>
            </a:fld>
            <a:endParaRPr lang="en-KE"/>
          </a:p>
        </p:txBody>
      </p:sp>
    </p:spTree>
    <p:extLst>
      <p:ext uri="{BB962C8B-B14F-4D97-AF65-F5344CB8AC3E}">
        <p14:creationId xmlns:p14="http://schemas.microsoft.com/office/powerpoint/2010/main" val="2907961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court provided laws that are considered to as presumptively laws I the second amendment. Those include prohibiting firearms being possessed by dangerous people, Forbidding firearm possession in schools and government buildings and also imposing on the sale of firearms.</a:t>
            </a:r>
            <a:endParaRPr lang="en-KE" dirty="0"/>
          </a:p>
        </p:txBody>
      </p:sp>
      <p:sp>
        <p:nvSpPr>
          <p:cNvPr id="4" name="Slide Number Placeholder 3"/>
          <p:cNvSpPr>
            <a:spLocks noGrp="1"/>
          </p:cNvSpPr>
          <p:nvPr>
            <p:ph type="sldNum" sz="quarter" idx="5"/>
          </p:nvPr>
        </p:nvSpPr>
        <p:spPr/>
        <p:txBody>
          <a:bodyPr/>
          <a:lstStyle/>
          <a:p>
            <a:fld id="{D303E151-B878-4DA3-A65E-DBB79F15C3ED}" type="slidenum">
              <a:rPr lang="en-KE" smtClean="0"/>
              <a:t>5</a:t>
            </a:fld>
            <a:endParaRPr lang="en-KE"/>
          </a:p>
        </p:txBody>
      </p:sp>
    </p:spTree>
    <p:extLst>
      <p:ext uri="{BB962C8B-B14F-4D97-AF65-F5344CB8AC3E}">
        <p14:creationId xmlns:p14="http://schemas.microsoft.com/office/powerpoint/2010/main" val="248393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forth amendment has been debated for a along time as the police have been engaging in controversial activities. There have been a number of police to citizen encounters in which police have ended up shooting civilians. The Forth Amendment restrains the government from searching or seizing any person or property and also no warrants shall be issued but upon oath or affirmation. The idea protects citizens against evil warrants of arrest and each search shall be cleared by the judge.</a:t>
            </a:r>
            <a:endParaRPr lang="en-KE" dirty="0"/>
          </a:p>
        </p:txBody>
      </p:sp>
      <p:sp>
        <p:nvSpPr>
          <p:cNvPr id="4" name="Slide Number Placeholder 3"/>
          <p:cNvSpPr>
            <a:spLocks noGrp="1"/>
          </p:cNvSpPr>
          <p:nvPr>
            <p:ph type="sldNum" sz="quarter" idx="5"/>
          </p:nvPr>
        </p:nvSpPr>
        <p:spPr/>
        <p:txBody>
          <a:bodyPr/>
          <a:lstStyle/>
          <a:p>
            <a:fld id="{D303E151-B878-4DA3-A65E-DBB79F15C3ED}" type="slidenum">
              <a:rPr lang="en-KE" smtClean="0"/>
              <a:t>6</a:t>
            </a:fld>
            <a:endParaRPr lang="en-KE"/>
          </a:p>
        </p:txBody>
      </p:sp>
    </p:spTree>
    <p:extLst>
      <p:ext uri="{BB962C8B-B14F-4D97-AF65-F5344CB8AC3E}">
        <p14:creationId xmlns:p14="http://schemas.microsoft.com/office/powerpoint/2010/main" val="32404569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Fifth Amendment provides the right not to answer any police questions while in custody or in court. The Fifth Amendment gives the right to remain silent while in police custody and double jeopardy protection. The constitutional right simply states that No person shall be compelled in any criminal case against himself.</a:t>
            </a:r>
            <a:endParaRPr lang="en-KE" dirty="0"/>
          </a:p>
        </p:txBody>
      </p:sp>
      <p:sp>
        <p:nvSpPr>
          <p:cNvPr id="4" name="Slide Number Placeholder 3"/>
          <p:cNvSpPr>
            <a:spLocks noGrp="1"/>
          </p:cNvSpPr>
          <p:nvPr>
            <p:ph type="sldNum" sz="quarter" idx="5"/>
          </p:nvPr>
        </p:nvSpPr>
        <p:spPr/>
        <p:txBody>
          <a:bodyPr/>
          <a:lstStyle/>
          <a:p>
            <a:fld id="{D303E151-B878-4DA3-A65E-DBB79F15C3ED}" type="slidenum">
              <a:rPr lang="en-KE" smtClean="0"/>
              <a:t>7</a:t>
            </a:fld>
            <a:endParaRPr lang="en-KE"/>
          </a:p>
        </p:txBody>
      </p:sp>
    </p:spTree>
    <p:extLst>
      <p:ext uri="{BB962C8B-B14F-4D97-AF65-F5344CB8AC3E}">
        <p14:creationId xmlns:p14="http://schemas.microsoft.com/office/powerpoint/2010/main" val="1000063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all criminal prosecutions all the prosecuted shall enjoy the right to a speedy and public trial by an impartial jury of the state and district. The Amendment guarantees the right to a </a:t>
            </a:r>
            <a:r>
              <a:rPr lang="en-GB" dirty="0" err="1"/>
              <a:t>lwayer</a:t>
            </a:r>
            <a:r>
              <a:rPr lang="en-GB" dirty="0"/>
              <a:t> and also the right to know who the accusers are and the nature of charges and evidence against you. It has been used in cases involving terrorism and also in cases involving selection of jury</a:t>
            </a:r>
            <a:endParaRPr lang="en-KE" dirty="0"/>
          </a:p>
        </p:txBody>
      </p:sp>
      <p:sp>
        <p:nvSpPr>
          <p:cNvPr id="4" name="Slide Number Placeholder 3"/>
          <p:cNvSpPr>
            <a:spLocks noGrp="1"/>
          </p:cNvSpPr>
          <p:nvPr>
            <p:ph type="sldNum" sz="quarter" idx="5"/>
          </p:nvPr>
        </p:nvSpPr>
        <p:spPr/>
        <p:txBody>
          <a:bodyPr/>
          <a:lstStyle/>
          <a:p>
            <a:fld id="{D303E151-B878-4DA3-A65E-DBB79F15C3ED}" type="slidenum">
              <a:rPr lang="en-KE" smtClean="0"/>
              <a:t>8</a:t>
            </a:fld>
            <a:endParaRPr lang="en-KE"/>
          </a:p>
        </p:txBody>
      </p:sp>
    </p:spTree>
    <p:extLst>
      <p:ext uri="{BB962C8B-B14F-4D97-AF65-F5344CB8AC3E}">
        <p14:creationId xmlns:p14="http://schemas.microsoft.com/office/powerpoint/2010/main" val="2970713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Eight Amendment states that the excessive bail shall not be required, nor excessive fines imposed, nor cruel and </a:t>
            </a:r>
            <a:r>
              <a:rPr lang="en-GB" dirty="0" err="1"/>
              <a:t>unsual</a:t>
            </a:r>
            <a:r>
              <a:rPr lang="en-GB" dirty="0"/>
              <a:t> punishment inflicted. This Amendment protects the accused from being imposed to harsh </a:t>
            </a:r>
            <a:r>
              <a:rPr lang="en-GB" dirty="0" err="1"/>
              <a:t>penalities</a:t>
            </a:r>
            <a:r>
              <a:rPr lang="en-GB" dirty="0"/>
              <a:t> for crime after conviction. The court has consistently ruled that capital punishment is not violation of the Eighth amendment. Some of the penalties like death penalty are cruel and </a:t>
            </a:r>
            <a:r>
              <a:rPr lang="en-GB" dirty="0" err="1"/>
              <a:t>unsual</a:t>
            </a:r>
            <a:r>
              <a:rPr lang="en-GB" dirty="0"/>
              <a:t>. For instance Court ordering execution of mentally unsound people is cruel and </a:t>
            </a:r>
            <a:r>
              <a:rPr lang="en-GB" dirty="0" err="1"/>
              <a:t>unusal</a:t>
            </a:r>
            <a:r>
              <a:rPr lang="en-GB" dirty="0"/>
              <a:t>.</a:t>
            </a:r>
            <a:endParaRPr lang="en-KE" dirty="0"/>
          </a:p>
        </p:txBody>
      </p:sp>
      <p:sp>
        <p:nvSpPr>
          <p:cNvPr id="4" name="Slide Number Placeholder 3"/>
          <p:cNvSpPr>
            <a:spLocks noGrp="1"/>
          </p:cNvSpPr>
          <p:nvPr>
            <p:ph type="sldNum" sz="quarter" idx="5"/>
          </p:nvPr>
        </p:nvSpPr>
        <p:spPr/>
        <p:txBody>
          <a:bodyPr/>
          <a:lstStyle/>
          <a:p>
            <a:fld id="{D303E151-B878-4DA3-A65E-DBB79F15C3ED}" type="slidenum">
              <a:rPr lang="en-KE" smtClean="0"/>
              <a:t>9</a:t>
            </a:fld>
            <a:endParaRPr lang="en-KE"/>
          </a:p>
        </p:txBody>
      </p:sp>
    </p:spTree>
    <p:extLst>
      <p:ext uri="{BB962C8B-B14F-4D97-AF65-F5344CB8AC3E}">
        <p14:creationId xmlns:p14="http://schemas.microsoft.com/office/powerpoint/2010/main" val="1613621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During 1787 group of politicians gathered in </a:t>
            </a:r>
            <a:r>
              <a:rPr lang="en-GB" dirty="0" err="1"/>
              <a:t>Philadephia</a:t>
            </a:r>
            <a:r>
              <a:rPr lang="en-GB" dirty="0"/>
              <a:t> to draft the U.S constitution. Several states hinged at the adoption of bill of rights that would safeguard basic human rights in the law. The bill of rights was introduced in the congress in 1789 which was later adopted in December 1791.</a:t>
            </a:r>
            <a:endParaRPr lang="en-KE" dirty="0"/>
          </a:p>
        </p:txBody>
      </p:sp>
      <p:sp>
        <p:nvSpPr>
          <p:cNvPr id="4" name="Slide Number Placeholder 3"/>
          <p:cNvSpPr>
            <a:spLocks noGrp="1"/>
          </p:cNvSpPr>
          <p:nvPr>
            <p:ph type="sldNum" sz="quarter" idx="5"/>
          </p:nvPr>
        </p:nvSpPr>
        <p:spPr/>
        <p:txBody>
          <a:bodyPr/>
          <a:lstStyle/>
          <a:p>
            <a:fld id="{D303E151-B878-4DA3-A65E-DBB79F15C3ED}" type="slidenum">
              <a:rPr lang="en-KE" smtClean="0"/>
              <a:t>10</a:t>
            </a:fld>
            <a:endParaRPr lang="en-KE"/>
          </a:p>
        </p:txBody>
      </p:sp>
    </p:spTree>
    <p:extLst>
      <p:ext uri="{BB962C8B-B14F-4D97-AF65-F5344CB8AC3E}">
        <p14:creationId xmlns:p14="http://schemas.microsoft.com/office/powerpoint/2010/main" val="2782927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1486196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1404312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15722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213497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280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10060876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3879230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1690405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3807902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92746-2E2E-4F12-841D-3183CA458E88}" type="datetimeFigureOut">
              <a:rPr lang="en-KE" smtClean="0"/>
              <a:t>14/04/2021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1672175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E592746-2E2E-4F12-841D-3183CA458E88}" type="datetimeFigureOut">
              <a:rPr lang="en-KE" smtClean="0"/>
              <a:t>14/04/2021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364404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E592746-2E2E-4F12-841D-3183CA458E88}" type="datetimeFigureOut">
              <a:rPr lang="en-KE" smtClean="0"/>
              <a:t>14/04/2021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381313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E592746-2E2E-4F12-841D-3183CA458E88}" type="datetimeFigureOut">
              <a:rPr lang="en-KE" smtClean="0"/>
              <a:t>14/04/2021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805768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592746-2E2E-4F12-841D-3183CA458E88}" type="datetimeFigureOut">
              <a:rPr lang="en-KE" smtClean="0"/>
              <a:t>14/04/2021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3967359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E592746-2E2E-4F12-841D-3183CA458E88}" type="datetimeFigureOut">
              <a:rPr lang="en-KE" smtClean="0"/>
              <a:t>14/04/2021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690032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592746-2E2E-4F12-841D-3183CA458E88}" type="datetimeFigureOut">
              <a:rPr lang="en-KE" smtClean="0"/>
              <a:t>14/04/2021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29127A37-B8EF-4AE7-B3B7-DA682599C528}" type="slidenum">
              <a:rPr lang="en-KE" smtClean="0"/>
              <a:t>‹#›</a:t>
            </a:fld>
            <a:endParaRPr lang="en-KE"/>
          </a:p>
        </p:txBody>
      </p:sp>
    </p:spTree>
    <p:extLst>
      <p:ext uri="{BB962C8B-B14F-4D97-AF65-F5344CB8AC3E}">
        <p14:creationId xmlns:p14="http://schemas.microsoft.com/office/powerpoint/2010/main" val="682578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E592746-2E2E-4F12-841D-3183CA458E88}" type="datetimeFigureOut">
              <a:rPr lang="en-KE" smtClean="0"/>
              <a:t>14/04/2021</a:t>
            </a:fld>
            <a:endParaRPr lang="en-K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9127A37-B8EF-4AE7-B3B7-DA682599C528}" type="slidenum">
              <a:rPr lang="en-KE" smtClean="0"/>
              <a:t>‹#›</a:t>
            </a:fld>
            <a:endParaRPr lang="en-KE"/>
          </a:p>
        </p:txBody>
      </p:sp>
    </p:spTree>
    <p:extLst>
      <p:ext uri="{BB962C8B-B14F-4D97-AF65-F5344CB8AC3E}">
        <p14:creationId xmlns:p14="http://schemas.microsoft.com/office/powerpoint/2010/main" val="6432836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A7F4D-1280-4218-91B4-5801FDFA9C66}"/>
              </a:ext>
            </a:extLst>
          </p:cNvPr>
          <p:cNvSpPr>
            <a:spLocks noGrp="1"/>
          </p:cNvSpPr>
          <p:nvPr>
            <p:ph type="ctrTitle"/>
          </p:nvPr>
        </p:nvSpPr>
        <p:spPr>
          <a:xfrm>
            <a:off x="1507067" y="2404534"/>
            <a:ext cx="7766936" cy="1096899"/>
          </a:xfrm>
        </p:spPr>
        <p:txBody>
          <a:bodyPr/>
          <a:lstStyle/>
          <a:p>
            <a:r>
              <a:rPr lang="en-GB" dirty="0"/>
              <a:t>Title</a:t>
            </a:r>
            <a:endParaRPr lang="en-KE" dirty="0"/>
          </a:p>
        </p:txBody>
      </p:sp>
      <p:sp>
        <p:nvSpPr>
          <p:cNvPr id="3" name="Subtitle 2">
            <a:extLst>
              <a:ext uri="{FF2B5EF4-FFF2-40B4-BE49-F238E27FC236}">
                <a16:creationId xmlns:a16="http://schemas.microsoft.com/office/drawing/2014/main" id="{48A081C7-2576-4F20-947E-CA69389DA6C0}"/>
              </a:ext>
            </a:extLst>
          </p:cNvPr>
          <p:cNvSpPr>
            <a:spLocks noGrp="1"/>
          </p:cNvSpPr>
          <p:nvPr>
            <p:ph type="subTitle" idx="1"/>
          </p:nvPr>
        </p:nvSpPr>
        <p:spPr/>
        <p:txBody>
          <a:bodyPr>
            <a:noAutofit/>
          </a:bodyPr>
          <a:lstStyle/>
          <a:p>
            <a:r>
              <a:rPr lang="en-GB" sz="4000" dirty="0"/>
              <a:t>Students name</a:t>
            </a:r>
          </a:p>
          <a:p>
            <a:r>
              <a:rPr lang="en-GB" sz="4000" dirty="0"/>
              <a:t>Institution name</a:t>
            </a:r>
          </a:p>
          <a:p>
            <a:r>
              <a:rPr lang="en-GB" sz="4000" dirty="0"/>
              <a:t>Instructors name</a:t>
            </a:r>
            <a:endParaRPr lang="en-KE" sz="4000" dirty="0"/>
          </a:p>
        </p:txBody>
      </p:sp>
    </p:spTree>
    <p:extLst>
      <p:ext uri="{BB962C8B-B14F-4D97-AF65-F5344CB8AC3E}">
        <p14:creationId xmlns:p14="http://schemas.microsoft.com/office/powerpoint/2010/main" val="1287413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F9A12-B37C-494D-BFDE-3379E8B08919}"/>
              </a:ext>
            </a:extLst>
          </p:cNvPr>
          <p:cNvSpPr>
            <a:spLocks noGrp="1"/>
          </p:cNvSpPr>
          <p:nvPr>
            <p:ph type="title"/>
          </p:nvPr>
        </p:nvSpPr>
        <p:spPr/>
        <p:txBody>
          <a:bodyPr/>
          <a:lstStyle/>
          <a:p>
            <a:r>
              <a:rPr lang="en-GB" dirty="0"/>
              <a:t>Historical context of the Amendments</a:t>
            </a:r>
            <a:endParaRPr lang="en-KE" dirty="0"/>
          </a:p>
        </p:txBody>
      </p:sp>
      <p:sp>
        <p:nvSpPr>
          <p:cNvPr id="3" name="Content Placeholder 2">
            <a:extLst>
              <a:ext uri="{FF2B5EF4-FFF2-40B4-BE49-F238E27FC236}">
                <a16:creationId xmlns:a16="http://schemas.microsoft.com/office/drawing/2014/main" id="{F0D17CA3-CEBB-4995-9943-9A56C2EAD210}"/>
              </a:ext>
            </a:extLst>
          </p:cNvPr>
          <p:cNvSpPr>
            <a:spLocks noGrp="1"/>
          </p:cNvSpPr>
          <p:nvPr>
            <p:ph idx="1"/>
          </p:nvPr>
        </p:nvSpPr>
        <p:spPr/>
        <p:txBody>
          <a:bodyPr/>
          <a:lstStyle/>
          <a:p>
            <a:r>
              <a:rPr lang="en-GB" sz="3600" dirty="0"/>
              <a:t>The first amendment was adopted in 1791.</a:t>
            </a:r>
          </a:p>
          <a:p>
            <a:r>
              <a:rPr lang="en-GB" sz="3600" dirty="0"/>
              <a:t>It was adopted with other nine amendments that make up bill or rights</a:t>
            </a:r>
            <a:r>
              <a:rPr lang="en-GB" dirty="0"/>
              <a:t>.</a:t>
            </a:r>
          </a:p>
          <a:p>
            <a:endParaRPr lang="en-KE" dirty="0"/>
          </a:p>
        </p:txBody>
      </p:sp>
    </p:spTree>
    <p:extLst>
      <p:ext uri="{BB962C8B-B14F-4D97-AF65-F5344CB8AC3E}">
        <p14:creationId xmlns:p14="http://schemas.microsoft.com/office/powerpoint/2010/main" val="2573282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B03A4-D298-4042-8F1D-33DD256BFCE3}"/>
              </a:ext>
            </a:extLst>
          </p:cNvPr>
          <p:cNvSpPr>
            <a:spLocks noGrp="1"/>
          </p:cNvSpPr>
          <p:nvPr>
            <p:ph type="title"/>
          </p:nvPr>
        </p:nvSpPr>
        <p:spPr/>
        <p:txBody>
          <a:bodyPr/>
          <a:lstStyle/>
          <a:p>
            <a:r>
              <a:rPr lang="en-GB" dirty="0"/>
              <a:t>Conclusion</a:t>
            </a:r>
            <a:endParaRPr lang="en-KE" dirty="0"/>
          </a:p>
        </p:txBody>
      </p:sp>
      <p:sp>
        <p:nvSpPr>
          <p:cNvPr id="3" name="Content Placeholder 2">
            <a:extLst>
              <a:ext uri="{FF2B5EF4-FFF2-40B4-BE49-F238E27FC236}">
                <a16:creationId xmlns:a16="http://schemas.microsoft.com/office/drawing/2014/main" id="{EAFF4806-8EAB-4862-ADB6-9130289381A8}"/>
              </a:ext>
            </a:extLst>
          </p:cNvPr>
          <p:cNvSpPr>
            <a:spLocks noGrp="1"/>
          </p:cNvSpPr>
          <p:nvPr>
            <p:ph idx="1"/>
          </p:nvPr>
        </p:nvSpPr>
        <p:spPr/>
        <p:txBody>
          <a:bodyPr>
            <a:normAutofit lnSpcReduction="10000"/>
          </a:bodyPr>
          <a:lstStyle/>
          <a:p>
            <a:r>
              <a:rPr lang="en-GB" sz="2800" dirty="0"/>
              <a:t>Based on personal beliefs am against capital punishment.</a:t>
            </a:r>
          </a:p>
          <a:p>
            <a:r>
              <a:rPr lang="en-GB" sz="2800" dirty="0"/>
              <a:t>This is because unsound people might be punished with a death penalty</a:t>
            </a:r>
          </a:p>
          <a:p>
            <a:r>
              <a:rPr lang="en-GB" sz="2800" dirty="0"/>
              <a:t>Capital punishment is also waste of taxpayers money</a:t>
            </a:r>
          </a:p>
          <a:p>
            <a:r>
              <a:rPr lang="en-GB" sz="2800" dirty="0"/>
              <a:t>Capital punishment stop violent crime and his amongst lowest rank to reduce violent crimes</a:t>
            </a:r>
            <a:r>
              <a:rPr lang="en-GB" dirty="0"/>
              <a:t>.</a:t>
            </a:r>
            <a:endParaRPr lang="en-KE" dirty="0"/>
          </a:p>
        </p:txBody>
      </p:sp>
    </p:spTree>
    <p:extLst>
      <p:ext uri="{BB962C8B-B14F-4D97-AF65-F5344CB8AC3E}">
        <p14:creationId xmlns:p14="http://schemas.microsoft.com/office/powerpoint/2010/main" val="3906635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07E3A-0F0B-4035-8932-25EB49C317F6}"/>
              </a:ext>
            </a:extLst>
          </p:cNvPr>
          <p:cNvSpPr>
            <a:spLocks noGrp="1"/>
          </p:cNvSpPr>
          <p:nvPr>
            <p:ph type="title"/>
          </p:nvPr>
        </p:nvSpPr>
        <p:spPr/>
        <p:txBody>
          <a:bodyPr/>
          <a:lstStyle/>
          <a:p>
            <a:r>
              <a:rPr lang="en-GB" dirty="0"/>
              <a:t>References</a:t>
            </a:r>
            <a:endParaRPr lang="en-KE" dirty="0"/>
          </a:p>
        </p:txBody>
      </p:sp>
      <p:sp>
        <p:nvSpPr>
          <p:cNvPr id="3" name="Content Placeholder 2">
            <a:extLst>
              <a:ext uri="{FF2B5EF4-FFF2-40B4-BE49-F238E27FC236}">
                <a16:creationId xmlns:a16="http://schemas.microsoft.com/office/drawing/2014/main" id="{DCC592D6-57F3-4D81-BC86-1CCF1252CDE5}"/>
              </a:ext>
            </a:extLst>
          </p:cNvPr>
          <p:cNvSpPr>
            <a:spLocks noGrp="1"/>
          </p:cNvSpPr>
          <p:nvPr>
            <p:ph idx="1"/>
          </p:nvPr>
        </p:nvSpPr>
        <p:spPr/>
        <p:txBody>
          <a:bodyPr/>
          <a:lstStyle/>
          <a:p>
            <a:r>
              <a:rPr lang="en-GB" sz="3200" b="0" i="0" dirty="0">
                <a:solidFill>
                  <a:srgbClr val="000000"/>
                </a:solidFill>
                <a:effectLst/>
                <a:latin typeface="Open Sans"/>
              </a:rPr>
              <a:t>National Constitution Centre. </a:t>
            </a:r>
            <a:r>
              <a:rPr lang="en-GB" sz="3200" b="0" i="1" dirty="0">
                <a:solidFill>
                  <a:srgbClr val="000000"/>
                </a:solidFill>
                <a:effectLst/>
                <a:latin typeface="Open Sans"/>
              </a:rPr>
              <a:t>Home - National Constitution </a:t>
            </a:r>
            <a:r>
              <a:rPr lang="en-GB" sz="3200" b="0" i="1" dirty="0" err="1">
                <a:solidFill>
                  <a:srgbClr val="000000"/>
                </a:solidFill>
                <a:effectLst/>
                <a:latin typeface="Open Sans"/>
              </a:rPr>
              <a:t>Center</a:t>
            </a:r>
            <a:r>
              <a:rPr lang="en-GB" sz="3200" b="0" i="0" dirty="0">
                <a:solidFill>
                  <a:srgbClr val="000000"/>
                </a:solidFill>
                <a:effectLst/>
                <a:latin typeface="Open Sans"/>
              </a:rPr>
              <a:t>. National Constitution </a:t>
            </a:r>
            <a:r>
              <a:rPr lang="en-GB" sz="3200" b="0" i="0" dirty="0" err="1">
                <a:solidFill>
                  <a:srgbClr val="000000"/>
                </a:solidFill>
                <a:effectLst/>
                <a:latin typeface="Open Sans"/>
              </a:rPr>
              <a:t>Center</a:t>
            </a:r>
            <a:r>
              <a:rPr lang="en-GB" sz="3200" b="0" i="0" dirty="0">
                <a:solidFill>
                  <a:srgbClr val="000000"/>
                </a:solidFill>
                <a:effectLst/>
                <a:latin typeface="Open Sans"/>
              </a:rPr>
              <a:t> – constitutioncenter.org. Retrieved 14 April 2021, from https://constitutioncenter.org/.</a:t>
            </a:r>
          </a:p>
          <a:p>
            <a:r>
              <a:rPr lang="en-GB" sz="3200" b="0" i="0" dirty="0">
                <a:solidFill>
                  <a:srgbClr val="000000"/>
                </a:solidFill>
                <a:effectLst/>
                <a:latin typeface="Open Sans"/>
              </a:rPr>
              <a:t>Schmidt, M. (2013). </a:t>
            </a:r>
            <a:r>
              <a:rPr lang="en-GB" sz="3200" b="0" i="1" dirty="0">
                <a:solidFill>
                  <a:srgbClr val="000000"/>
                </a:solidFill>
                <a:effectLst/>
                <a:latin typeface="Open Sans"/>
              </a:rPr>
              <a:t>The US Constitution and Bill of Rights</a:t>
            </a:r>
            <a:r>
              <a:rPr lang="en-GB" sz="3200" b="0" i="0" dirty="0">
                <a:solidFill>
                  <a:srgbClr val="000000"/>
                </a:solidFill>
                <a:effectLst/>
                <a:latin typeface="Open Sans"/>
              </a:rPr>
              <a:t>. Core Library.</a:t>
            </a:r>
          </a:p>
          <a:p>
            <a:endParaRPr lang="en-KE" dirty="0"/>
          </a:p>
        </p:txBody>
      </p:sp>
    </p:spTree>
    <p:extLst>
      <p:ext uri="{BB962C8B-B14F-4D97-AF65-F5344CB8AC3E}">
        <p14:creationId xmlns:p14="http://schemas.microsoft.com/office/powerpoint/2010/main" val="74693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AFB4E-AA27-41D3-849F-32B1DCA78E85}"/>
              </a:ext>
            </a:extLst>
          </p:cNvPr>
          <p:cNvSpPr>
            <a:spLocks noGrp="1"/>
          </p:cNvSpPr>
          <p:nvPr>
            <p:ph type="title"/>
          </p:nvPr>
        </p:nvSpPr>
        <p:spPr/>
        <p:txBody>
          <a:bodyPr/>
          <a:lstStyle/>
          <a:p>
            <a:r>
              <a:rPr lang="en-GB" dirty="0"/>
              <a:t>Bill of Rights</a:t>
            </a:r>
            <a:endParaRPr lang="en-KE" dirty="0"/>
          </a:p>
        </p:txBody>
      </p:sp>
      <p:sp>
        <p:nvSpPr>
          <p:cNvPr id="3" name="Content Placeholder 2">
            <a:extLst>
              <a:ext uri="{FF2B5EF4-FFF2-40B4-BE49-F238E27FC236}">
                <a16:creationId xmlns:a16="http://schemas.microsoft.com/office/drawing/2014/main" id="{E8344181-0FB5-4C29-B031-0AAABCD40FA7}"/>
              </a:ext>
            </a:extLst>
          </p:cNvPr>
          <p:cNvSpPr>
            <a:spLocks noGrp="1"/>
          </p:cNvSpPr>
          <p:nvPr>
            <p:ph idx="1"/>
          </p:nvPr>
        </p:nvSpPr>
        <p:spPr/>
        <p:txBody>
          <a:bodyPr>
            <a:normAutofit/>
          </a:bodyPr>
          <a:lstStyle/>
          <a:p>
            <a:r>
              <a:rPr lang="en-GB" sz="3200" dirty="0"/>
              <a:t>Bill of guarantees Citizen civil rights </a:t>
            </a:r>
          </a:p>
          <a:p>
            <a:r>
              <a:rPr lang="en-GB" sz="3200" dirty="0"/>
              <a:t>Sets rules to be followed in due process of law</a:t>
            </a:r>
          </a:p>
          <a:p>
            <a:r>
              <a:rPr lang="en-GB" sz="3200" dirty="0"/>
              <a:t>Specifies the enumeration of constitution</a:t>
            </a:r>
            <a:endParaRPr lang="en-KE" sz="3200" dirty="0"/>
          </a:p>
        </p:txBody>
      </p:sp>
    </p:spTree>
    <p:extLst>
      <p:ext uri="{BB962C8B-B14F-4D97-AF65-F5344CB8AC3E}">
        <p14:creationId xmlns:p14="http://schemas.microsoft.com/office/powerpoint/2010/main" val="2346504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47ABE-8F9F-41C0-B1A0-E0DA68376CBA}"/>
              </a:ext>
            </a:extLst>
          </p:cNvPr>
          <p:cNvSpPr>
            <a:spLocks noGrp="1"/>
          </p:cNvSpPr>
          <p:nvPr>
            <p:ph type="title"/>
          </p:nvPr>
        </p:nvSpPr>
        <p:spPr/>
        <p:txBody>
          <a:bodyPr/>
          <a:lstStyle/>
          <a:p>
            <a:r>
              <a:rPr lang="en-GB" dirty="0"/>
              <a:t>How bill of Rights is applied </a:t>
            </a:r>
            <a:endParaRPr lang="en-KE" dirty="0"/>
          </a:p>
        </p:txBody>
      </p:sp>
      <p:sp>
        <p:nvSpPr>
          <p:cNvPr id="3" name="Content Placeholder 2">
            <a:extLst>
              <a:ext uri="{FF2B5EF4-FFF2-40B4-BE49-F238E27FC236}">
                <a16:creationId xmlns:a16="http://schemas.microsoft.com/office/drawing/2014/main" id="{DA90AF47-F2A1-4483-B020-FB50D90758E4}"/>
              </a:ext>
            </a:extLst>
          </p:cNvPr>
          <p:cNvSpPr>
            <a:spLocks noGrp="1"/>
          </p:cNvSpPr>
          <p:nvPr>
            <p:ph idx="1"/>
          </p:nvPr>
        </p:nvSpPr>
        <p:spPr/>
        <p:txBody>
          <a:bodyPr>
            <a:normAutofit/>
          </a:bodyPr>
          <a:lstStyle/>
          <a:p>
            <a:r>
              <a:rPr lang="en-GB" sz="3200" dirty="0"/>
              <a:t>In major criminal justice all prosecutions shall enjoy the right to speedy trial.</a:t>
            </a:r>
          </a:p>
          <a:p>
            <a:r>
              <a:rPr lang="en-GB" sz="3200" dirty="0"/>
              <a:t>The prosecution shall be in the city in which criminal shall have been committed</a:t>
            </a:r>
            <a:endParaRPr lang="en-KE" sz="3200" dirty="0"/>
          </a:p>
        </p:txBody>
      </p:sp>
    </p:spTree>
    <p:extLst>
      <p:ext uri="{BB962C8B-B14F-4D97-AF65-F5344CB8AC3E}">
        <p14:creationId xmlns:p14="http://schemas.microsoft.com/office/powerpoint/2010/main" val="2250970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05531-E68F-4864-9D34-665C79D828F2}"/>
              </a:ext>
            </a:extLst>
          </p:cNvPr>
          <p:cNvSpPr>
            <a:spLocks noGrp="1"/>
          </p:cNvSpPr>
          <p:nvPr>
            <p:ph type="title"/>
          </p:nvPr>
        </p:nvSpPr>
        <p:spPr/>
        <p:txBody>
          <a:bodyPr/>
          <a:lstStyle/>
          <a:p>
            <a:r>
              <a:rPr lang="en-GB" dirty="0"/>
              <a:t>First Amendment</a:t>
            </a:r>
            <a:endParaRPr lang="en-KE" dirty="0"/>
          </a:p>
        </p:txBody>
      </p:sp>
      <p:sp>
        <p:nvSpPr>
          <p:cNvPr id="3" name="Content Placeholder 2">
            <a:extLst>
              <a:ext uri="{FF2B5EF4-FFF2-40B4-BE49-F238E27FC236}">
                <a16:creationId xmlns:a16="http://schemas.microsoft.com/office/drawing/2014/main" id="{A1C8DA2E-57E6-4BF5-A34F-85835A2DC11D}"/>
              </a:ext>
            </a:extLst>
          </p:cNvPr>
          <p:cNvSpPr>
            <a:spLocks noGrp="1"/>
          </p:cNvSpPr>
          <p:nvPr>
            <p:ph idx="1"/>
          </p:nvPr>
        </p:nvSpPr>
        <p:spPr/>
        <p:txBody>
          <a:bodyPr>
            <a:normAutofit/>
          </a:bodyPr>
          <a:lstStyle/>
          <a:p>
            <a:r>
              <a:rPr lang="en-GB" sz="2800" dirty="0"/>
              <a:t>The first amendment provides rights of protection.</a:t>
            </a:r>
          </a:p>
          <a:p>
            <a:r>
              <a:rPr lang="en-GB" sz="2800" dirty="0"/>
              <a:t>It protects the freedom of:</a:t>
            </a:r>
          </a:p>
          <a:p>
            <a:pPr lvl="7"/>
            <a:r>
              <a:rPr lang="en-GB" sz="2800" dirty="0"/>
              <a:t>Speech</a:t>
            </a:r>
          </a:p>
          <a:p>
            <a:pPr lvl="7"/>
            <a:r>
              <a:rPr lang="en-GB" sz="2800" dirty="0"/>
              <a:t>Religion</a:t>
            </a:r>
          </a:p>
          <a:p>
            <a:pPr lvl="7"/>
            <a:r>
              <a:rPr lang="en-GB" sz="2800" dirty="0"/>
              <a:t>Press</a:t>
            </a:r>
          </a:p>
          <a:p>
            <a:pPr lvl="7"/>
            <a:r>
              <a:rPr lang="en-GB" sz="2800" dirty="0"/>
              <a:t>Peaceful protest</a:t>
            </a:r>
          </a:p>
        </p:txBody>
      </p:sp>
    </p:spTree>
    <p:extLst>
      <p:ext uri="{BB962C8B-B14F-4D97-AF65-F5344CB8AC3E}">
        <p14:creationId xmlns:p14="http://schemas.microsoft.com/office/powerpoint/2010/main" val="2076162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560C0-D657-4792-A06B-7E6EBA4A8AD7}"/>
              </a:ext>
            </a:extLst>
          </p:cNvPr>
          <p:cNvSpPr>
            <a:spLocks noGrp="1"/>
          </p:cNvSpPr>
          <p:nvPr>
            <p:ph type="title"/>
          </p:nvPr>
        </p:nvSpPr>
        <p:spPr/>
        <p:txBody>
          <a:bodyPr/>
          <a:lstStyle/>
          <a:p>
            <a:r>
              <a:rPr lang="en-GB" dirty="0"/>
              <a:t>Second Amendment</a:t>
            </a:r>
            <a:endParaRPr lang="en-KE" dirty="0"/>
          </a:p>
        </p:txBody>
      </p:sp>
      <p:sp>
        <p:nvSpPr>
          <p:cNvPr id="3" name="Content Placeholder 2">
            <a:extLst>
              <a:ext uri="{FF2B5EF4-FFF2-40B4-BE49-F238E27FC236}">
                <a16:creationId xmlns:a16="http://schemas.microsoft.com/office/drawing/2014/main" id="{5C226C05-DCA1-4399-9841-D357DF7A2251}"/>
              </a:ext>
            </a:extLst>
          </p:cNvPr>
          <p:cNvSpPr>
            <a:spLocks noGrp="1"/>
          </p:cNvSpPr>
          <p:nvPr>
            <p:ph idx="1"/>
          </p:nvPr>
        </p:nvSpPr>
        <p:spPr/>
        <p:txBody>
          <a:bodyPr>
            <a:normAutofit/>
          </a:bodyPr>
          <a:lstStyle/>
          <a:p>
            <a:r>
              <a:rPr lang="en-GB" sz="3200" dirty="0"/>
              <a:t>The second amendment:</a:t>
            </a:r>
          </a:p>
          <a:p>
            <a:pPr lvl="5"/>
            <a:r>
              <a:rPr lang="en-GB" sz="3200" dirty="0"/>
              <a:t>Protects the right to keep arms for  purposes such as self defence</a:t>
            </a:r>
          </a:p>
          <a:p>
            <a:pPr lvl="5"/>
            <a:r>
              <a:rPr lang="en-GB" sz="3200" dirty="0"/>
              <a:t>A well regulated militia is necessary to provide security</a:t>
            </a:r>
          </a:p>
        </p:txBody>
      </p:sp>
    </p:spTree>
    <p:extLst>
      <p:ext uri="{BB962C8B-B14F-4D97-AF65-F5344CB8AC3E}">
        <p14:creationId xmlns:p14="http://schemas.microsoft.com/office/powerpoint/2010/main" val="593697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10658-F288-42F0-B9EA-5CBDCA09114F}"/>
              </a:ext>
            </a:extLst>
          </p:cNvPr>
          <p:cNvSpPr>
            <a:spLocks noGrp="1"/>
          </p:cNvSpPr>
          <p:nvPr>
            <p:ph type="title"/>
          </p:nvPr>
        </p:nvSpPr>
        <p:spPr/>
        <p:txBody>
          <a:bodyPr/>
          <a:lstStyle/>
          <a:p>
            <a:r>
              <a:rPr lang="en-GB" dirty="0"/>
              <a:t>Fourth Amendment</a:t>
            </a:r>
            <a:endParaRPr lang="en-KE" dirty="0"/>
          </a:p>
        </p:txBody>
      </p:sp>
      <p:sp>
        <p:nvSpPr>
          <p:cNvPr id="3" name="Content Placeholder 2">
            <a:extLst>
              <a:ext uri="{FF2B5EF4-FFF2-40B4-BE49-F238E27FC236}">
                <a16:creationId xmlns:a16="http://schemas.microsoft.com/office/drawing/2014/main" id="{93D0049C-5178-4DC6-8856-FBE1700BF216}"/>
              </a:ext>
            </a:extLst>
          </p:cNvPr>
          <p:cNvSpPr>
            <a:spLocks noGrp="1"/>
          </p:cNvSpPr>
          <p:nvPr>
            <p:ph idx="1"/>
          </p:nvPr>
        </p:nvSpPr>
        <p:spPr/>
        <p:txBody>
          <a:bodyPr>
            <a:normAutofit/>
          </a:bodyPr>
          <a:lstStyle/>
          <a:p>
            <a:r>
              <a:rPr lang="en-GB" sz="2800" dirty="0"/>
              <a:t>The forth Amendment bars the government from unreasonable searches and seizure on their private property.</a:t>
            </a:r>
          </a:p>
          <a:p>
            <a:r>
              <a:rPr lang="en-GB" sz="2800" dirty="0"/>
              <a:t>The right limits the powers of police to search and seize people in their private property.</a:t>
            </a:r>
            <a:endParaRPr lang="en-KE" sz="2800" dirty="0"/>
          </a:p>
        </p:txBody>
      </p:sp>
    </p:spTree>
    <p:extLst>
      <p:ext uri="{BB962C8B-B14F-4D97-AF65-F5344CB8AC3E}">
        <p14:creationId xmlns:p14="http://schemas.microsoft.com/office/powerpoint/2010/main" val="382547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C1DB4-0459-444B-8223-8449CC97B899}"/>
              </a:ext>
            </a:extLst>
          </p:cNvPr>
          <p:cNvSpPr>
            <a:spLocks noGrp="1"/>
          </p:cNvSpPr>
          <p:nvPr>
            <p:ph type="title"/>
          </p:nvPr>
        </p:nvSpPr>
        <p:spPr/>
        <p:txBody>
          <a:bodyPr/>
          <a:lstStyle/>
          <a:p>
            <a:r>
              <a:rPr lang="en-GB" dirty="0"/>
              <a:t>Fifth Amendment</a:t>
            </a:r>
            <a:endParaRPr lang="en-KE" dirty="0"/>
          </a:p>
        </p:txBody>
      </p:sp>
      <p:sp>
        <p:nvSpPr>
          <p:cNvPr id="3" name="Content Placeholder 2">
            <a:extLst>
              <a:ext uri="{FF2B5EF4-FFF2-40B4-BE49-F238E27FC236}">
                <a16:creationId xmlns:a16="http://schemas.microsoft.com/office/drawing/2014/main" id="{7165366B-E11C-4083-8D52-F4CDE682094D}"/>
              </a:ext>
            </a:extLst>
          </p:cNvPr>
          <p:cNvSpPr>
            <a:spLocks noGrp="1"/>
          </p:cNvSpPr>
          <p:nvPr>
            <p:ph idx="1"/>
          </p:nvPr>
        </p:nvSpPr>
        <p:spPr/>
        <p:txBody>
          <a:bodyPr>
            <a:normAutofit/>
          </a:bodyPr>
          <a:lstStyle/>
          <a:p>
            <a:r>
              <a:rPr lang="en-GB" sz="2400" dirty="0"/>
              <a:t>The Fifth Amendment protects the people accused of crimes</a:t>
            </a:r>
          </a:p>
          <a:p>
            <a:r>
              <a:rPr lang="en-GB" sz="2400" dirty="0"/>
              <a:t>Serious criminal cases must be stated by grand jury</a:t>
            </a:r>
          </a:p>
          <a:p>
            <a:r>
              <a:rPr lang="en-GB" sz="2400" dirty="0"/>
              <a:t>A person cannot be tried twice for the same offence</a:t>
            </a:r>
          </a:p>
          <a:p>
            <a:r>
              <a:rPr lang="en-GB" sz="2400" dirty="0"/>
              <a:t>Property taken away without just compensation</a:t>
            </a:r>
          </a:p>
          <a:p>
            <a:r>
              <a:rPr lang="en-GB" sz="2400" dirty="0"/>
              <a:t>No imprisonment without fair trials and procedures</a:t>
            </a:r>
            <a:endParaRPr lang="en-KE" sz="2400" dirty="0"/>
          </a:p>
        </p:txBody>
      </p:sp>
    </p:spTree>
    <p:extLst>
      <p:ext uri="{BB962C8B-B14F-4D97-AF65-F5344CB8AC3E}">
        <p14:creationId xmlns:p14="http://schemas.microsoft.com/office/powerpoint/2010/main" val="1176407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C514D-230A-4A30-8E32-490C46A13DE5}"/>
              </a:ext>
            </a:extLst>
          </p:cNvPr>
          <p:cNvSpPr>
            <a:spLocks noGrp="1"/>
          </p:cNvSpPr>
          <p:nvPr>
            <p:ph type="title"/>
          </p:nvPr>
        </p:nvSpPr>
        <p:spPr/>
        <p:txBody>
          <a:bodyPr/>
          <a:lstStyle/>
          <a:p>
            <a:r>
              <a:rPr lang="en-GB" dirty="0"/>
              <a:t>Sixth Amendment</a:t>
            </a:r>
            <a:endParaRPr lang="en-KE" dirty="0"/>
          </a:p>
        </p:txBody>
      </p:sp>
      <p:sp>
        <p:nvSpPr>
          <p:cNvPr id="3" name="Content Placeholder 2">
            <a:extLst>
              <a:ext uri="{FF2B5EF4-FFF2-40B4-BE49-F238E27FC236}">
                <a16:creationId xmlns:a16="http://schemas.microsoft.com/office/drawing/2014/main" id="{F8059ACE-D22F-4247-8720-5476F9465F21}"/>
              </a:ext>
            </a:extLst>
          </p:cNvPr>
          <p:cNvSpPr>
            <a:spLocks noGrp="1"/>
          </p:cNvSpPr>
          <p:nvPr>
            <p:ph idx="1"/>
          </p:nvPr>
        </p:nvSpPr>
        <p:spPr/>
        <p:txBody>
          <a:bodyPr/>
          <a:lstStyle/>
          <a:p>
            <a:r>
              <a:rPr lang="en-GB" sz="2800" dirty="0"/>
              <a:t>The Sixth Amendment provides additional protection to people accused of crimes like:</a:t>
            </a:r>
          </a:p>
          <a:p>
            <a:pPr lvl="7"/>
            <a:r>
              <a:rPr lang="en-GB" sz="2800" dirty="0"/>
              <a:t>Speedy and public trial</a:t>
            </a:r>
          </a:p>
          <a:p>
            <a:pPr lvl="7"/>
            <a:r>
              <a:rPr lang="en-GB" sz="2800" dirty="0"/>
              <a:t>Trial by an impartial jury</a:t>
            </a:r>
          </a:p>
          <a:p>
            <a:pPr lvl="7"/>
            <a:r>
              <a:rPr lang="en-GB" sz="2800" dirty="0"/>
              <a:t>Be informed of criminal charges</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KE" dirty="0"/>
          </a:p>
        </p:txBody>
      </p:sp>
    </p:spTree>
    <p:extLst>
      <p:ext uri="{BB962C8B-B14F-4D97-AF65-F5344CB8AC3E}">
        <p14:creationId xmlns:p14="http://schemas.microsoft.com/office/powerpoint/2010/main" val="643832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057D6-E219-44E8-BEB9-D35BB33C0C66}"/>
              </a:ext>
            </a:extLst>
          </p:cNvPr>
          <p:cNvSpPr>
            <a:spLocks noGrp="1"/>
          </p:cNvSpPr>
          <p:nvPr>
            <p:ph type="title"/>
          </p:nvPr>
        </p:nvSpPr>
        <p:spPr/>
        <p:txBody>
          <a:bodyPr/>
          <a:lstStyle/>
          <a:p>
            <a:r>
              <a:rPr lang="en-GB" dirty="0"/>
              <a:t>Eight Amendment</a:t>
            </a:r>
            <a:endParaRPr lang="en-KE" dirty="0"/>
          </a:p>
        </p:txBody>
      </p:sp>
      <p:sp>
        <p:nvSpPr>
          <p:cNvPr id="3" name="Content Placeholder 2">
            <a:extLst>
              <a:ext uri="{FF2B5EF4-FFF2-40B4-BE49-F238E27FC236}">
                <a16:creationId xmlns:a16="http://schemas.microsoft.com/office/drawing/2014/main" id="{5BD7D76C-6166-467B-9E19-997ADCC76248}"/>
              </a:ext>
            </a:extLst>
          </p:cNvPr>
          <p:cNvSpPr>
            <a:spLocks noGrp="1"/>
          </p:cNvSpPr>
          <p:nvPr>
            <p:ph idx="1"/>
          </p:nvPr>
        </p:nvSpPr>
        <p:spPr/>
        <p:txBody>
          <a:bodyPr>
            <a:normAutofit/>
          </a:bodyPr>
          <a:lstStyle/>
          <a:p>
            <a:r>
              <a:rPr lang="en-GB" sz="3200" dirty="0"/>
              <a:t>The Eight Amendment bars the accused:</a:t>
            </a:r>
          </a:p>
          <a:p>
            <a:pPr lvl="8"/>
            <a:r>
              <a:rPr lang="en-GB" sz="3200" dirty="0"/>
              <a:t>Excessive bail and fines</a:t>
            </a:r>
          </a:p>
          <a:p>
            <a:pPr lvl="8"/>
            <a:r>
              <a:rPr lang="en-GB" sz="3200" dirty="0"/>
              <a:t>Unusual punishment</a:t>
            </a:r>
          </a:p>
        </p:txBody>
      </p:sp>
    </p:spTree>
    <p:extLst>
      <p:ext uri="{BB962C8B-B14F-4D97-AF65-F5344CB8AC3E}">
        <p14:creationId xmlns:p14="http://schemas.microsoft.com/office/powerpoint/2010/main" val="156838135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114</TotalTime>
  <Words>965</Words>
  <Application>Microsoft Office PowerPoint</Application>
  <PresentationFormat>Widescreen</PresentationFormat>
  <Paragraphs>92</Paragraphs>
  <Slides>12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Open Sans</vt:lpstr>
      <vt:lpstr>Trebuchet MS</vt:lpstr>
      <vt:lpstr>Wingdings 3</vt:lpstr>
      <vt:lpstr>Facet</vt:lpstr>
      <vt:lpstr>Title</vt:lpstr>
      <vt:lpstr>Bill of Rights</vt:lpstr>
      <vt:lpstr>How bill of Rights is applied </vt:lpstr>
      <vt:lpstr>First Amendment</vt:lpstr>
      <vt:lpstr>Second Amendment</vt:lpstr>
      <vt:lpstr>Fourth Amendment</vt:lpstr>
      <vt:lpstr>Fifth Amendment</vt:lpstr>
      <vt:lpstr>Sixth Amendment</vt:lpstr>
      <vt:lpstr>Eight Amendment</vt:lpstr>
      <vt:lpstr>Historical context of the Amendments</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Sigeo</dc:creator>
  <cp:lastModifiedBy>Sigeo</cp:lastModifiedBy>
  <cp:revision>14</cp:revision>
  <dcterms:created xsi:type="dcterms:W3CDTF">2021-04-14T04:57:02Z</dcterms:created>
  <dcterms:modified xsi:type="dcterms:W3CDTF">2021-04-14T06:51:57Z</dcterms:modified>
</cp:coreProperties>
</file>